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597" r:id="rId2"/>
    <p:sldId id="710" r:id="rId3"/>
    <p:sldId id="711" r:id="rId4"/>
    <p:sldId id="712" r:id="rId5"/>
    <p:sldId id="719" r:id="rId6"/>
    <p:sldId id="714" r:id="rId7"/>
    <p:sldId id="715" r:id="rId8"/>
    <p:sldId id="716" r:id="rId9"/>
    <p:sldId id="713" r:id="rId10"/>
    <p:sldId id="717" r:id="rId11"/>
    <p:sldId id="718" r:id="rId12"/>
    <p:sldId id="720" r:id="rId13"/>
    <p:sldId id="721" r:id="rId14"/>
    <p:sldId id="722" r:id="rId15"/>
    <p:sldId id="723" r:id="rId16"/>
    <p:sldId id="724" r:id="rId17"/>
    <p:sldId id="725" r:id="rId18"/>
    <p:sldId id="726" r:id="rId19"/>
    <p:sldId id="727" r:id="rId20"/>
    <p:sldId id="728" r:id="rId21"/>
    <p:sldId id="729" r:id="rId22"/>
    <p:sldId id="730" r:id="rId23"/>
    <p:sldId id="731" r:id="rId24"/>
    <p:sldId id="732" r:id="rId25"/>
    <p:sldId id="733" r:id="rId26"/>
    <p:sldId id="734" r:id="rId27"/>
    <p:sldId id="735" r:id="rId28"/>
    <p:sldId id="736" r:id="rId29"/>
    <p:sldId id="737" r:id="rId30"/>
    <p:sldId id="738" r:id="rId31"/>
    <p:sldId id="739" r:id="rId32"/>
    <p:sldId id="740" r:id="rId33"/>
    <p:sldId id="741" r:id="rId34"/>
    <p:sldId id="742" r:id="rId35"/>
    <p:sldId id="743" r:id="rId36"/>
    <p:sldId id="744" r:id="rId37"/>
    <p:sldId id="745" r:id="rId38"/>
    <p:sldId id="746" r:id="rId39"/>
    <p:sldId id="747" r:id="rId40"/>
    <p:sldId id="748" r:id="rId41"/>
    <p:sldId id="749" r:id="rId42"/>
    <p:sldId id="750" r:id="rId43"/>
    <p:sldId id="751" r:id="rId44"/>
    <p:sldId id="752" r:id="rId45"/>
    <p:sldId id="753" r:id="rId46"/>
    <p:sldId id="754" r:id="rId47"/>
    <p:sldId id="755" r:id="rId48"/>
    <p:sldId id="756" r:id="rId49"/>
    <p:sldId id="757" r:id="rId50"/>
    <p:sldId id="758" r:id="rId51"/>
    <p:sldId id="759" r:id="rId52"/>
    <p:sldId id="760" r:id="rId53"/>
    <p:sldId id="761" r:id="rId54"/>
    <p:sldId id="762" r:id="rId55"/>
    <p:sldId id="763" r:id="rId56"/>
    <p:sldId id="764" r:id="rId57"/>
    <p:sldId id="765" r:id="rId58"/>
    <p:sldId id="766" r:id="rId59"/>
    <p:sldId id="767" r:id="rId60"/>
    <p:sldId id="768" r:id="rId61"/>
    <p:sldId id="769" r:id="rId62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953735"/>
    <a:srgbClr val="77933C"/>
    <a:srgbClr val="FF6600"/>
    <a:srgbClr val="3F51B5"/>
    <a:srgbClr val="827717"/>
    <a:srgbClr val="FFC107"/>
    <a:srgbClr val="1A237E"/>
    <a:srgbClr val="B71C1C"/>
    <a:srgbClr val="94B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 autoAdjust="0"/>
    <p:restoredTop sz="94668" autoAdjust="0"/>
  </p:normalViewPr>
  <p:slideViewPr>
    <p:cSldViewPr snapToObjects="1">
      <p:cViewPr>
        <p:scale>
          <a:sx n="90" d="100"/>
          <a:sy n="90" d="100"/>
        </p:scale>
        <p:origin x="-1506" y="-138"/>
      </p:cViewPr>
      <p:guideLst>
        <p:guide orient="horz" pos="2115"/>
        <p:guide orient="horz" pos="4065"/>
        <p:guide orient="horz" pos="650"/>
        <p:guide orient="horz" pos="1434"/>
        <p:guide pos="2532"/>
        <p:guide pos="113"/>
        <p:guide pos="295"/>
        <p:guide pos="5511"/>
        <p:guide pos="30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24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2011363" y="9594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ct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00B3F04-A23B-47B2-B0A3-896DB072D53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2100" y="0"/>
            <a:ext cx="6515100" cy="114300"/>
          </a:xfrm>
          <a:prstGeom prst="rect">
            <a:avLst/>
          </a:prstGeom>
          <a:solidFill>
            <a:srgbClr val="A0C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7044" name="그림 7" descr="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5475" y="180975"/>
            <a:ext cx="11017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9"/>
          <p:cNvSpPr txBox="1">
            <a:spLocks noChangeArrowheads="1"/>
          </p:cNvSpPr>
          <p:nvPr/>
        </p:nvSpPr>
        <p:spPr bwMode="auto">
          <a:xfrm>
            <a:off x="4860925" y="9832975"/>
            <a:ext cx="1979613" cy="2825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1100" i="1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Presentation Global Leader</a:t>
            </a:r>
            <a:endParaRPr lang="ko-KR" altLang="en-US" sz="1100" i="1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37894" name="TextBox 10"/>
          <p:cNvSpPr txBox="1">
            <a:spLocks noChangeArrowheads="1"/>
          </p:cNvSpPr>
          <p:nvPr/>
        </p:nvSpPr>
        <p:spPr bwMode="auto">
          <a:xfrm>
            <a:off x="5292725" y="9634538"/>
            <a:ext cx="1546225" cy="2349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7562" tIns="53781" rIns="107562" bIns="5378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buFont typeface="Wingdings" pitchFamily="2" charset="2"/>
              <a:buNone/>
              <a:defRPr/>
            </a:pPr>
            <a:r>
              <a:rPr lang="en-US" altLang="ko-KR" sz="800" dirty="0" err="1" smtClean="0">
                <a:solidFill>
                  <a:srgbClr val="595959"/>
                </a:solidFill>
                <a:latin typeface="Arial" charset="0"/>
                <a:cs typeface="Arial" charset="0"/>
              </a:rPr>
              <a:t>PowerPT</a:t>
            </a:r>
            <a:r>
              <a:rPr lang="en-US" altLang="ko-KR" sz="800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. all rights reserved</a:t>
            </a:r>
            <a:endParaRPr lang="ko-KR" altLang="en-US" sz="800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92100" y="10120313"/>
            <a:ext cx="6515100" cy="114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562" tIns="53781" rIns="107562" bIns="53781"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9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3415" tIns="46708" rIns="93415" bIns="46708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0A606AB-B736-4912-A729-9F04A4706279}" type="datetimeFigureOut">
              <a:rPr lang="ko-KR" altLang="en-US"/>
              <a:pPr>
                <a:defRPr/>
              </a:pPr>
              <a:t>2020-10-18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15" tIns="46708" rIns="93415" bIns="46708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lIns="93415" tIns="46708" rIns="93415" bIns="4670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3415" tIns="46708" rIns="93415" bIns="46708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D5BF6E-6517-42FD-A741-E79FA1D5C9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"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1891"/>
            <a:ext cx="7772400" cy="1470025"/>
          </a:xfrm>
        </p:spPr>
        <p:txBody>
          <a:bodyPr/>
          <a:lstStyle>
            <a:lvl1pPr>
              <a:defRPr sz="4400">
                <a:solidFill>
                  <a:srgbClr val="8DD2E9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54293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578850" cy="561736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0"/>
            <a:ext cx="9144000" cy="872337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7847459" y="507970"/>
            <a:ext cx="1188591" cy="468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2250" y="500422"/>
            <a:ext cx="1193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62500" y="762000"/>
            <a:ext cx="4305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8102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1600"/>
            <a:ext cx="82296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2"/>
            <a:ext cx="8229600" cy="559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3" r:id="rId3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pitchFamily="34" charset="0"/>
          <a:ea typeface="HY견고딕" pitchFamily="18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Arial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Arial" pitchFamily="34" charset="0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 pitchFamily="34" charset="0"/>
          <a:ea typeface="HY견고딕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HY견고딕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2699792" y="2492896"/>
            <a:ext cx="92333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rPr>
              <a:t>회귀</a:t>
            </a:r>
            <a:endParaRPr lang="en-US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172" y="2060848"/>
            <a:ext cx="1189038" cy="1079500"/>
            <a:chOff x="1242172" y="2060848"/>
            <a:chExt cx="1189038" cy="1079500"/>
          </a:xfrm>
        </p:grpSpPr>
        <p:sp>
          <p:nvSpPr>
            <p:cNvPr id="6" name="TextBox 5"/>
            <p:cNvSpPr txBox="1"/>
            <p:nvPr/>
          </p:nvSpPr>
          <p:spPr>
            <a:xfrm>
              <a:off x="1242172" y="2060848"/>
              <a:ext cx="1189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</a:t>
              </a:r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 descr="C:\Documents and Settings\winxp\바탕 화면\그림1 copy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42172" y="2060848"/>
              <a:ext cx="1189038" cy="1079500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242172" y="2420890"/>
            <a:ext cx="1189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3F51B5"/>
                </a:solidFill>
                <a:latin typeface="Arial Black" pitchFamily="34" charset="0"/>
              </a:rPr>
              <a:t>05</a:t>
            </a:r>
            <a:endParaRPr lang="ko-KR" altLang="en-US" sz="4400" dirty="0">
              <a:solidFill>
                <a:srgbClr val="3F51B5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72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31367" r="50828" b="21237"/>
          <a:stretch/>
        </p:blipFill>
        <p:spPr bwMode="auto">
          <a:xfrm>
            <a:off x="251520" y="1004645"/>
            <a:ext cx="4561337" cy="480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라쏘</a:t>
            </a:r>
            <a:r>
              <a:rPr lang="en-US" altLang="ko-KR" dirty="0" smtClean="0"/>
              <a:t>(Lasso) </a:t>
            </a:r>
            <a:r>
              <a:rPr lang="ko-KR" altLang="en-US" dirty="0" smtClean="0"/>
              <a:t>회귀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3" name="자유형 2"/>
          <p:cNvSpPr/>
          <p:nvPr/>
        </p:nvSpPr>
        <p:spPr>
          <a:xfrm>
            <a:off x="4731488" y="2073349"/>
            <a:ext cx="935665" cy="474869"/>
          </a:xfrm>
          <a:custGeom>
            <a:avLst/>
            <a:gdLst>
              <a:gd name="connsiteX0" fmla="*/ 0 w 935665"/>
              <a:gd name="connsiteY0" fmla="*/ 382772 h 474869"/>
              <a:gd name="connsiteX1" fmla="*/ 574159 w 935665"/>
              <a:gd name="connsiteY1" fmla="*/ 223284 h 474869"/>
              <a:gd name="connsiteX2" fmla="*/ 574159 w 935665"/>
              <a:gd name="connsiteY2" fmla="*/ 467832 h 474869"/>
              <a:gd name="connsiteX3" fmla="*/ 350875 w 935665"/>
              <a:gd name="connsiteY3" fmla="*/ 382772 h 474869"/>
              <a:gd name="connsiteX4" fmla="*/ 478465 w 935665"/>
              <a:gd name="connsiteY4" fmla="*/ 116958 h 474869"/>
              <a:gd name="connsiteX5" fmla="*/ 935665 w 935665"/>
              <a:gd name="connsiteY5" fmla="*/ 0 h 47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5665" h="474869">
                <a:moveTo>
                  <a:pt x="0" y="382772"/>
                </a:moveTo>
                <a:cubicBezTo>
                  <a:pt x="239233" y="295939"/>
                  <a:pt x="478466" y="209107"/>
                  <a:pt x="574159" y="223284"/>
                </a:cubicBezTo>
                <a:cubicBezTo>
                  <a:pt x="669852" y="237461"/>
                  <a:pt x="611373" y="441251"/>
                  <a:pt x="574159" y="467832"/>
                </a:cubicBezTo>
                <a:cubicBezTo>
                  <a:pt x="536945" y="494413"/>
                  <a:pt x="366824" y="441251"/>
                  <a:pt x="350875" y="382772"/>
                </a:cubicBezTo>
                <a:cubicBezTo>
                  <a:pt x="334926" y="324293"/>
                  <a:pt x="381000" y="180753"/>
                  <a:pt x="478465" y="116958"/>
                </a:cubicBezTo>
                <a:cubicBezTo>
                  <a:pt x="575930" y="53163"/>
                  <a:pt x="755797" y="26581"/>
                  <a:pt x="935665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2787" y="1888683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불필요한 회귀 계수가 급격하게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작아져서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되는 특성이 있음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41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엘라스틱넷</a:t>
            </a:r>
            <a:r>
              <a:rPr lang="en-US" altLang="ko-KR" dirty="0" smtClean="0"/>
              <a:t>(Elastic Net)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L2 </a:t>
                </a:r>
                <a:r>
                  <a:rPr lang="ko-KR" altLang="en-US" dirty="0" smtClean="0"/>
                  <a:t>규제와 </a:t>
                </a:r>
                <a:r>
                  <a:rPr lang="en-US" altLang="ko-KR" dirty="0" err="1" smtClean="0"/>
                  <a:t>L1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규제 결합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비용 함수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𝑅𝑆𝑆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𝑊</m:t>
                        </m:r>
                      </m:e>
                    </m:d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 </m:t>
                    </m:r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장점</a:t>
                </a:r>
                <a:endParaRPr lang="en-US" altLang="ko-KR" dirty="0" smtClean="0"/>
              </a:p>
              <a:p>
                <a:pPr lvl="1"/>
                <a:r>
                  <a:rPr lang="en-US" altLang="ko-KR" dirty="0" err="1" smtClean="0"/>
                  <a:t>L1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규제에 따라 회귀 계수가 급격하게 변하는 것을 완화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단점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수행 시간이 상대적으로 오래 걸림</a:t>
                </a:r>
                <a:endParaRPr lang="en-US" altLang="ko-KR" dirty="0" smtClean="0"/>
              </a:p>
              <a:p>
                <a:r>
                  <a:rPr lang="en-US" altLang="ko-KR" dirty="0" err="1" smtClean="0"/>
                  <a:t>ElasticNet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클래스의 </a:t>
                </a:r>
                <a:r>
                  <a:rPr lang="ko-KR" altLang="en-US" dirty="0" err="1" smtClean="0"/>
                  <a:t>파라미터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alpha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err="1" smtClean="0"/>
                  <a:t>l1_ratio</a:t>
                </a:r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 r="-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33150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t="29531" r="5625" b="55478"/>
          <a:stretch/>
        </p:blipFill>
        <p:spPr bwMode="auto">
          <a:xfrm>
            <a:off x="-10633" y="1398695"/>
            <a:ext cx="9154633" cy="138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엘라스틱넷</a:t>
            </a:r>
            <a:r>
              <a:rPr lang="en-US" altLang="ko-KR" dirty="0" smtClean="0"/>
              <a:t>(Elastic Net)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5496" y="836712"/>
            <a:ext cx="8578850" cy="5617369"/>
          </a:xfrm>
        </p:spPr>
        <p:txBody>
          <a:bodyPr/>
          <a:lstStyle/>
          <a:p>
            <a:r>
              <a:rPr lang="en-US" altLang="ko-KR" dirty="0" err="1" smtClean="0"/>
              <a:t>l1_ratio</a:t>
            </a:r>
            <a:r>
              <a:rPr lang="en-US" altLang="ko-KR" dirty="0" smtClean="0"/>
              <a:t> = 0.7</a:t>
            </a:r>
            <a:r>
              <a:rPr lang="ko-KR" altLang="en-US" dirty="0" smtClean="0"/>
              <a:t>로 고정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506073" y="2338247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t="35477" r="49354" b="17998"/>
          <a:stretch/>
        </p:blipFill>
        <p:spPr bwMode="auto">
          <a:xfrm>
            <a:off x="4139952" y="2060848"/>
            <a:ext cx="4713343" cy="471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0264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모델을 위한 데이터 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피처값과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타겟값의</a:t>
            </a:r>
            <a:r>
              <a:rPr lang="ko-KR" altLang="en-US" dirty="0" smtClean="0"/>
              <a:t> 분포가 정규 분포 형태를 선호</a:t>
            </a:r>
            <a:endParaRPr lang="en-US" altLang="ko-KR" dirty="0" smtClean="0"/>
          </a:p>
          <a:p>
            <a:r>
              <a:rPr lang="ko-KR" altLang="en-US" dirty="0" err="1" smtClean="0"/>
              <a:t>타겟값의</a:t>
            </a:r>
            <a:r>
              <a:rPr lang="ko-KR" altLang="en-US" dirty="0" smtClean="0"/>
              <a:t> 분포가 치우친 왜곡</a:t>
            </a:r>
            <a:r>
              <a:rPr lang="en-US" altLang="ko-KR" dirty="0" smtClean="0"/>
              <a:t>(Skew)</a:t>
            </a:r>
            <a:r>
              <a:rPr lang="ko-KR" altLang="en-US" dirty="0" smtClean="0"/>
              <a:t>인 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예측 성능에 부정적 영향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일반적으로 선형 회귀 모델을 적용하기 전에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 스케일링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정규화 작업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53244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모델을 위한 데이터 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8686800" cy="5617369"/>
          </a:xfrm>
        </p:spPr>
        <p:txBody>
          <a:bodyPr/>
          <a:lstStyle/>
          <a:p>
            <a:r>
              <a:rPr lang="ko-KR" altLang="en-US" dirty="0" smtClean="0"/>
              <a:t>피처 데이터 세트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StandardScaler</a:t>
            </a:r>
            <a:r>
              <a:rPr lang="ko-KR" altLang="en-US" dirty="0" smtClean="0"/>
              <a:t>를 사용하여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분산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표준 정규 분포로 변환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또는 </a:t>
            </a:r>
            <a:r>
              <a:rPr lang="en-US" altLang="ko-KR" dirty="0" err="1" smtClean="0"/>
              <a:t>MinMaxScaler</a:t>
            </a:r>
            <a:r>
              <a:rPr lang="ko-KR" altLang="en-US" dirty="0" smtClean="0"/>
              <a:t>를 사용하여 최소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정규화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다항식 변환 추가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 변환</a:t>
            </a:r>
            <a:endParaRPr lang="en-US" altLang="ko-KR" dirty="0" smtClean="0"/>
          </a:p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데이터 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8085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모델을 위한 데이터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24332" r="16970" b="38766"/>
          <a:stretch/>
        </p:blipFill>
        <p:spPr bwMode="auto">
          <a:xfrm>
            <a:off x="179510" y="987779"/>
            <a:ext cx="8806997" cy="374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1133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 모델을 위한 데이터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30675" r="71401" b="16048"/>
          <a:stretch/>
        </p:blipFill>
        <p:spPr bwMode="auto">
          <a:xfrm>
            <a:off x="34468" y="976672"/>
            <a:ext cx="1733107" cy="491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5437245"/>
                  </p:ext>
                </p:extLst>
              </p:nvPr>
            </p:nvGraphicFramePr>
            <p:xfrm>
              <a:off x="1691679" y="1011182"/>
              <a:ext cx="7344370" cy="301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3"/>
                    <a:gridCol w="1209555"/>
                    <a:gridCol w="1468874"/>
                    <a:gridCol w="1468874"/>
                    <a:gridCol w="1468874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altLang="ko-KR" sz="1600" b="1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altLang="ko-KR" sz="1600" b="1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altLang="ko-KR" sz="1600" b="1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  <m:r>
                                <a:rPr lang="en-US" altLang="ko-KR" sz="1600" b="1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원본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5.788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5.653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5.518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5.330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표준 정규 분포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5.826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5.803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5.637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5.421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표준 정규 분포 </a:t>
                          </a:r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+ 2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차 다항식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8.827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6.871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5.485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4.634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최대최소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정규화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5.764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5.465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5.754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7.635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최대최소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정규화 </a:t>
                          </a:r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+ 2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차 다항식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5.298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4.323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5.185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6.538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로그 변환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4.770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4.676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4.836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6.241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5437245"/>
                  </p:ext>
                </p:extLst>
              </p:nvPr>
            </p:nvGraphicFramePr>
            <p:xfrm>
              <a:off x="1691679" y="1011182"/>
              <a:ext cx="7344370" cy="301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3"/>
                    <a:gridCol w="1209555"/>
                    <a:gridCol w="1468874"/>
                    <a:gridCol w="1468874"/>
                    <a:gridCol w="1468874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714" t="-4918" r="-363317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1250" t="-4918" r="-201250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4918" r="-100415" b="-7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0000" t="-4918" r="-415" b="-7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원본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5.788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5.653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5.518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5.330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표준 정규 분포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5.826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5.803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5.637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5.421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표준 정규 분포 </a:t>
                          </a:r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+ 2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차 다항식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8.827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6.871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5.485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4.634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최대최소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정규화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5.764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5.465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5.754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7.635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최대최소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정규화 </a:t>
                          </a:r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+ 2</a:t>
                          </a:r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차 다항식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5.298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4.323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5.185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6.538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로그 변환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4.770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4.676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solidFill>
                                <a:srgbClr val="FF0000"/>
                              </a:solidFill>
                              <a:latin typeface="맑은 고딕" pitchFamily="50" charset="-127"/>
                              <a:ea typeface="맑은 고딕" pitchFamily="50" charset="-127"/>
                            </a:rPr>
                            <a:t>4.836</a:t>
                          </a:r>
                          <a:endParaRPr lang="ko-KR" altLang="en-US" sz="1600" dirty="0">
                            <a:solidFill>
                              <a:srgbClr val="FF0000"/>
                            </a:solidFill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6.241</a:t>
                          </a:r>
                          <a:endParaRPr lang="ko-KR" altLang="en-US" sz="16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2078857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로지스틱</a:t>
            </a:r>
            <a:r>
              <a:rPr lang="en-US" altLang="ko-KR" smtClean="0"/>
              <a:t>(Logistic)</a:t>
            </a:r>
            <a:r>
              <a:rPr lang="ko-KR" altLang="en-US" smtClean="0"/>
              <a:t> 회귀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457200" y="5229200"/>
            <a:ext cx="8578850" cy="1440905"/>
          </a:xfrm>
        </p:spPr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가볍고 빠르고 성능이 뛰어남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17</a:t>
            </a:fld>
            <a:endParaRPr lang="en-US" altLang="ko-KR" dirty="0"/>
          </a:p>
        </p:txBody>
      </p:sp>
      <p:pic>
        <p:nvPicPr>
          <p:cNvPr id="10242" name="Picture 2" descr="5-6. 로지스틱 회귀분석(Logistic Regress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8130"/>
            <a:ext cx="68484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99992" y="4221088"/>
                <a:ext cx="1884298" cy="792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21088"/>
                <a:ext cx="1884298" cy="7923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6217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en-US" altLang="ko-KR" dirty="0" smtClean="0"/>
              <a:t>(Logistic)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47396" r="29979" b="14549"/>
          <a:stretch/>
        </p:blipFill>
        <p:spPr bwMode="auto">
          <a:xfrm>
            <a:off x="179510" y="1052734"/>
            <a:ext cx="7181199" cy="385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8709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로지스틱</a:t>
            </a:r>
            <a:r>
              <a:rPr lang="en-US" altLang="ko-KR" smtClean="0"/>
              <a:t>(Logistic)</a:t>
            </a:r>
            <a:r>
              <a:rPr lang="ko-KR" altLang="en-US" smtClean="0"/>
              <a:t> 회귀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LogisticRegression </a:t>
                </a:r>
                <a:r>
                  <a:rPr lang="ko-KR" altLang="en-US" dirty="0" smtClean="0"/>
                  <a:t>클래스 </a:t>
                </a:r>
                <a:r>
                  <a:rPr lang="ko-KR" altLang="en-US" dirty="0" err="1" smtClean="0"/>
                  <a:t>파라미터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penalty: </a:t>
                </a:r>
                <a:r>
                  <a:rPr lang="ko-KR" altLang="en-US" dirty="0" smtClean="0"/>
                  <a:t>규제의 유형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‘</a:t>
                </a:r>
                <a:r>
                  <a:rPr lang="en-US" altLang="ko-KR" dirty="0" err="1" smtClean="0"/>
                  <a:t>l2</a:t>
                </a:r>
                <a:r>
                  <a:rPr lang="en-US" altLang="ko-KR" dirty="0" smtClean="0"/>
                  <a:t>’, ‘</a:t>
                </a:r>
                <a:r>
                  <a:rPr lang="en-US" altLang="ko-KR" dirty="0" err="1" smtClean="0"/>
                  <a:t>l1</a:t>
                </a:r>
                <a:r>
                  <a:rPr lang="en-US" altLang="ko-KR" dirty="0" smtClean="0"/>
                  <a:t>’</a:t>
                </a:r>
              </a:p>
              <a:p>
                <a:pPr lvl="1"/>
                <a:r>
                  <a:rPr lang="en-US" altLang="ko-KR" dirty="0" smtClean="0"/>
                  <a:t>C: </a:t>
                </a:r>
                <a:r>
                  <a:rPr lang="ko-KR" altLang="en-US" dirty="0" smtClean="0"/>
                  <a:t>알파의 역수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ko-KR" altLang="en-US" i="1" smtClean="0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19</a:t>
            </a:fld>
            <a:endParaRPr lang="en-US" altLang="ko-KR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56515" r="42435" b="18807"/>
          <a:stretch/>
        </p:blipFill>
        <p:spPr bwMode="auto">
          <a:xfrm>
            <a:off x="827584" y="2708920"/>
            <a:ext cx="5602309" cy="250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7197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규제 선형 모델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7200" y="4214810"/>
            <a:ext cx="8578850" cy="2455295"/>
          </a:xfrm>
        </p:spPr>
        <p:txBody>
          <a:bodyPr/>
          <a:lstStyle/>
          <a:p>
            <a:r>
              <a:rPr lang="ko-KR" altLang="en-US" sz="2400" dirty="0" smtClean="0"/>
              <a:t>차수가 작다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>
                <a:sym typeface="Wingdings" pitchFamily="2" charset="2"/>
              </a:rPr>
              <a:t>데이터에 적합하지 않다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err="1" smtClean="0">
                <a:sym typeface="Wingdings" pitchFamily="2" charset="2"/>
              </a:rPr>
              <a:t>과소적합</a:t>
            </a:r>
            <a:endParaRPr lang="en-US" altLang="ko-KR" sz="2400" dirty="0" smtClean="0">
              <a:sym typeface="Wingdings" pitchFamily="2" charset="2"/>
            </a:endParaRPr>
          </a:p>
          <a:p>
            <a:r>
              <a:rPr lang="ko-KR" altLang="en-US" sz="2400" dirty="0" smtClean="0">
                <a:sym typeface="Wingdings" pitchFamily="2" charset="2"/>
              </a:rPr>
              <a:t>차수가 크다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>
                <a:sym typeface="Wingdings" pitchFamily="2" charset="2"/>
              </a:rPr>
              <a:t>지나치게 데이터에 맞춘다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err="1" smtClean="0">
                <a:sym typeface="Wingdings" pitchFamily="2" charset="2"/>
              </a:rPr>
              <a:t>과대적합</a:t>
            </a:r>
            <a:endParaRPr lang="en-US" altLang="ko-KR" sz="2400" dirty="0" smtClean="0">
              <a:sym typeface="Wingdings" pitchFamily="2" charset="2"/>
            </a:endParaRPr>
          </a:p>
          <a:p>
            <a:endParaRPr lang="en-US" altLang="ko-KR" sz="2400" dirty="0">
              <a:sym typeface="Wingdings" pitchFamily="2" charset="2"/>
            </a:endParaRPr>
          </a:p>
          <a:p>
            <a:r>
              <a:rPr lang="ko-KR" altLang="en-US" sz="2400" dirty="0" smtClean="0">
                <a:sym typeface="Wingdings" pitchFamily="2" charset="2"/>
              </a:rPr>
              <a:t>데이터에 적절하게 적합하면서 </a:t>
            </a:r>
            <a:r>
              <a:rPr lang="ko-KR" altLang="en-US" sz="2400" dirty="0" err="1" smtClean="0">
                <a:sym typeface="Wingdings" pitchFamily="2" charset="2"/>
              </a:rPr>
              <a:t>회귀계수가</a:t>
            </a:r>
            <a:r>
              <a:rPr lang="ko-KR" altLang="en-US" sz="2400" dirty="0" smtClean="0">
                <a:sym typeface="Wingdings" pitchFamily="2" charset="2"/>
              </a:rPr>
              <a:t> 커지는 것을</a:t>
            </a:r>
            <a:r>
              <a:rPr lang="en-US" altLang="ko-KR" sz="2400" dirty="0" smtClean="0">
                <a:sym typeface="Wingdings" pitchFamily="2" charset="2"/>
              </a:rPr>
              <a:t/>
            </a:r>
            <a:br>
              <a:rPr lang="en-US" altLang="ko-KR" sz="2400" dirty="0" smtClean="0">
                <a:sym typeface="Wingdings" pitchFamily="2" charset="2"/>
              </a:rPr>
            </a:br>
            <a:r>
              <a:rPr lang="ko-KR" altLang="en-US" sz="2400" dirty="0" smtClean="0">
                <a:sym typeface="Wingdings" pitchFamily="2" charset="2"/>
              </a:rPr>
              <a:t>방지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0865" r="4478" b="18915"/>
          <a:stretch/>
        </p:blipFill>
        <p:spPr bwMode="auto">
          <a:xfrm>
            <a:off x="208071" y="997900"/>
            <a:ext cx="8397585" cy="321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1297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일반적인 회귀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 함수를 구하고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입력에 대한 결과 값을 예측</a:t>
            </a:r>
            <a:endParaRPr lang="en-US" altLang="ko-KR" dirty="0" smtClean="0"/>
          </a:p>
          <a:p>
            <a:r>
              <a:rPr lang="ko-KR" altLang="en-US" dirty="0" smtClean="0"/>
              <a:t>회귀 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회귀 함수를 구하지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트리 기반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속한 데이터 값의 평균 값으로 예측 값을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9485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57200" y="2142085"/>
            <a:ext cx="0" cy="23762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57200" y="4518349"/>
            <a:ext cx="3348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4850" y="195741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850" y="401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850" y="350713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850" y="29999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850" y="249283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433368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5576" y="361826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83568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63600" y="3150197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74233" y="342759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67656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83680" y="322220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39664" y="297018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051720" y="333022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231752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123728" y="352925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55776" y="3150197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483768" y="289818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735808" y="293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095848" y="250212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11872" y="250212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1907704" y="1711039"/>
            <a:ext cx="0" cy="280731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134170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Split0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1187624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403861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2987824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5483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69777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89808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4188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8782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85388" y="451834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58576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24128" y="1482439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788024" y="2404965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04173" y="2404965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x&gt;3.2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24422" y="3418134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7" idx="0"/>
          </p:cNvCxnSpPr>
          <p:nvPr/>
        </p:nvCxnSpPr>
        <p:spPr>
          <a:xfrm flipH="1">
            <a:off x="5364088" y="1939639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6" idx="2"/>
            <a:endCxn id="48" idx="0"/>
          </p:cNvCxnSpPr>
          <p:nvPr/>
        </p:nvCxnSpPr>
        <p:spPr>
          <a:xfrm>
            <a:off x="6300192" y="1939639"/>
            <a:ext cx="1080045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49" idx="0"/>
          </p:cNvCxnSpPr>
          <p:nvPr/>
        </p:nvCxnSpPr>
        <p:spPr>
          <a:xfrm>
            <a:off x="7380237" y="2862165"/>
            <a:ext cx="820249" cy="5559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09618" y="18761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6828" y="1876182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H="1">
            <a:off x="4427984" y="2859393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364088" y="2859393"/>
            <a:ext cx="842098" cy="5068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73514" y="279593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52120" y="279593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6444133" y="2859393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663" y="279593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32630" y="279593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8200486" y="3875334"/>
            <a:ext cx="820249" cy="5559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7264382" y="3872562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09912" y="38091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352879" y="3809105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655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57200" y="2142085"/>
            <a:ext cx="0" cy="23762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57200" y="4518349"/>
            <a:ext cx="3348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4850" y="195741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850" y="40142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850" y="350713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850" y="29999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850" y="249283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433368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5576" y="361826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83568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63600" y="3150197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74233" y="342759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367656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83680" y="322220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39664" y="297018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051720" y="333022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231752" y="336622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123728" y="3529254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55776" y="3150197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483768" y="2898181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735808" y="2934173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095848" y="250212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311872" y="2502125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1907704" y="1711039"/>
            <a:ext cx="0" cy="280731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9672" y="134170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Split0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1187624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403861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2987824" y="2326751"/>
            <a:ext cx="0" cy="2191598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5483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69777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89808" y="20608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Split3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4188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8782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85388" y="451834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58576" y="451834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24128" y="1482439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788024" y="2404965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04173" y="2404965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x&gt;3.2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24422" y="3418134"/>
            <a:ext cx="1152128" cy="457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x&gt;4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7" idx="0"/>
          </p:cNvCxnSpPr>
          <p:nvPr/>
        </p:nvCxnSpPr>
        <p:spPr>
          <a:xfrm flipH="1">
            <a:off x="5364088" y="1939639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6" idx="2"/>
            <a:endCxn id="48" idx="0"/>
          </p:cNvCxnSpPr>
          <p:nvPr/>
        </p:nvCxnSpPr>
        <p:spPr>
          <a:xfrm>
            <a:off x="6300192" y="1939639"/>
            <a:ext cx="1080045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49" idx="0"/>
          </p:cNvCxnSpPr>
          <p:nvPr/>
        </p:nvCxnSpPr>
        <p:spPr>
          <a:xfrm>
            <a:off x="7380237" y="2862165"/>
            <a:ext cx="820249" cy="5559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09618" y="18761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6828" y="1876182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H="1">
            <a:off x="4427984" y="2859393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364088" y="2859393"/>
            <a:ext cx="842098" cy="5068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73514" y="279593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52120" y="279593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6444133" y="2859393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663" y="279593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32630" y="2795936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8200486" y="3875334"/>
            <a:ext cx="820249" cy="5559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7264382" y="3872562"/>
            <a:ext cx="936104" cy="4653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09912" y="38091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352879" y="3809105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Yes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488768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2.5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1443" y="488768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79601" y="488768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2.7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27673" y="488768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3.5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69461" y="4887681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4.2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8556" y="32969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32140" y="32969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72445" y="32969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2.7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41030" y="43804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631876" y="43804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4.2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2317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1892"/>
              </p:ext>
            </p:extLst>
          </p:nvPr>
        </p:nvGraphicFramePr>
        <p:xfrm>
          <a:off x="251520" y="1268760"/>
          <a:ext cx="86409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3240360"/>
                <a:gridCol w="31683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알고리즘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회귀 클래스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분류 클래스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Decision Tree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DecisionTreeRegressor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DecisionTreeClassifier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Random Forest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RandomForestRegressor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RandomForestClassifier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Gradient Boosting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GradientBoostingRegressor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GradientBoostingClassifier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XGBoost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XGBRegressor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XBGClassifier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LightGBM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LGBMRegressor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LGBMClassifier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3712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14339" name="Picture 3" descr="C:\Users\AKAII\AppData\Local\Temp\_AZTMP20_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28683" r="14644" b="19379"/>
          <a:stretch/>
        </p:blipFill>
        <p:spPr bwMode="auto">
          <a:xfrm>
            <a:off x="323528" y="1052736"/>
            <a:ext cx="6549914" cy="39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0654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pic>
        <p:nvPicPr>
          <p:cNvPr id="15362" name="Picture 2" descr="C:\Users\AKAII\AppData\Local\Temp\_AZTMP22_\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27287" r="5114" b="28217"/>
          <a:stretch/>
        </p:blipFill>
        <p:spPr bwMode="auto">
          <a:xfrm>
            <a:off x="107504" y="976668"/>
            <a:ext cx="7487427" cy="34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KAII\AppData\Local\Temp\_AZTMP23_\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44652" r="69207" b="22945"/>
          <a:stretch/>
        </p:blipFill>
        <p:spPr bwMode="auto">
          <a:xfrm>
            <a:off x="5796133" y="3573016"/>
            <a:ext cx="1421603" cy="24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24691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16386" name="Picture 2" descr="C:\Users\AKAII\AppData\Local\Temp\_AZTMP24_\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29302" r="31570" b="18295"/>
          <a:stretch/>
        </p:blipFill>
        <p:spPr bwMode="auto">
          <a:xfrm>
            <a:off x="179510" y="949576"/>
            <a:ext cx="4959851" cy="401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30329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pic>
        <p:nvPicPr>
          <p:cNvPr id="17410" name="Picture 2" descr="C:\Users\AKAII\AppData\Local\Temp\_AZTMP25_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7" t="34729" r="39719" b="9147"/>
          <a:stretch/>
        </p:blipFill>
        <p:spPr bwMode="auto">
          <a:xfrm>
            <a:off x="179512" y="1052736"/>
            <a:ext cx="4247866" cy="429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284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18434" name="Picture 2" descr="C:\Users\AKAII\AppData\Local\Temp\_AZTMP26_\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26202" r="37838" b="9922"/>
          <a:stretch/>
        </p:blipFill>
        <p:spPr bwMode="auto">
          <a:xfrm>
            <a:off x="107500" y="1052732"/>
            <a:ext cx="4366640" cy="488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409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18435" name="Picture 3" descr="C:\Users\AKAII\AppData\Local\Temp\_AZTMP27_\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46357" r="6870" b="23100"/>
          <a:stretch/>
        </p:blipFill>
        <p:spPr bwMode="auto">
          <a:xfrm>
            <a:off x="179511" y="1060872"/>
            <a:ext cx="8878981" cy="28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533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규제 선형 모델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RSS </a:t>
                </a:r>
                <a:r>
                  <a:rPr lang="ko-KR" altLang="en-US" dirty="0" smtClean="0"/>
                  <a:t>최소화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실제 값과 예측 값의 차이를 최소화</a:t>
                </a:r>
                <a:r>
                  <a:rPr lang="en-US" altLang="ko-KR" dirty="0" smtClean="0">
                    <a:sym typeface="Wingdings" pitchFamily="2" charset="2"/>
                  </a:rPr>
                  <a:t/>
                </a:r>
                <a:br>
                  <a:rPr lang="en-US" altLang="ko-KR" dirty="0" smtClean="0">
                    <a:sym typeface="Wingdings" pitchFamily="2" charset="2"/>
                  </a:rPr>
                </a:br>
                <a:r>
                  <a:rPr lang="en-US" altLang="ko-KR" dirty="0" smtClean="0">
                    <a:sym typeface="Wingdings" pitchFamily="2" charset="2"/>
                  </a:rPr>
                  <a:t/>
                </a:r>
                <a:br>
                  <a:rPr lang="en-US" altLang="ko-KR" dirty="0" smtClean="0">
                    <a:sym typeface="Wingdings" pitchFamily="2" charset="2"/>
                  </a:rPr>
                </a:br>
                <a:r>
                  <a:rPr lang="en-US" altLang="ko-KR" dirty="0" smtClean="0">
                    <a:sym typeface="Wingdings" pitchFamily="2" charset="2"/>
                  </a:rPr>
                  <a:t> RSS </a:t>
                </a:r>
                <a:r>
                  <a:rPr lang="ko-KR" altLang="en-US" dirty="0" smtClean="0">
                    <a:sym typeface="Wingdings" pitchFamily="2" charset="2"/>
                  </a:rPr>
                  <a:t>최소화 </a:t>
                </a:r>
                <a:r>
                  <a:rPr lang="en-US" altLang="ko-KR" dirty="0" smtClean="0">
                    <a:sym typeface="Wingdings" pitchFamily="2" charset="2"/>
                  </a:rPr>
                  <a:t>+ </a:t>
                </a:r>
                <a:r>
                  <a:rPr lang="ko-KR" altLang="en-US" dirty="0" err="1" smtClean="0">
                    <a:sym typeface="Wingdings" pitchFamily="2" charset="2"/>
                  </a:rPr>
                  <a:t>과적합</a:t>
                </a:r>
                <a:r>
                  <a:rPr lang="ko-KR" altLang="en-US" dirty="0" smtClean="0">
                    <a:sym typeface="Wingdings" pitchFamily="2" charset="2"/>
                  </a:rPr>
                  <a:t> 방지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err="1" smtClean="0">
                    <a:sym typeface="Wingdings" pitchFamily="2" charset="2"/>
                  </a:rPr>
                  <a:t>회귀계수</a:t>
                </a:r>
                <a:r>
                  <a:rPr lang="ko-KR" altLang="en-US" dirty="0" smtClean="0">
                    <a:sym typeface="Wingdings" pitchFamily="2" charset="2"/>
                  </a:rPr>
                  <a:t> 크기 제어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비용 함수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예시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𝑅𝑆𝑆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𝑊</m:t>
                        </m:r>
                      </m:e>
                    </m:d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 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  <m:sSubSup>
                      <m:sSub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작으면 크기 제한 영향이 줄어듦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규제</a:t>
                </a:r>
                <a:r>
                  <a:rPr lang="en-US" altLang="ko-KR" dirty="0" smtClean="0">
                    <a:sym typeface="Wingdings" pitchFamily="2" charset="2"/>
                  </a:rPr>
                  <a:t>(Regularization):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값으로 </a:t>
                </a:r>
                <a:r>
                  <a:rPr lang="ko-KR" altLang="en-US" dirty="0" err="1" smtClean="0">
                    <a:sym typeface="Wingdings" pitchFamily="2" charset="2"/>
                  </a:rPr>
                  <a:t>패널티</a:t>
                </a:r>
                <a:r>
                  <a:rPr lang="ko-KR" altLang="en-US" dirty="0" smtClean="0">
                    <a:sym typeface="Wingdings" pitchFamily="2" charset="2"/>
                  </a:rPr>
                  <a:t> 부여하여</a:t>
                </a:r>
                <a:r>
                  <a:rPr lang="en-US" altLang="ko-KR" dirty="0" smtClean="0">
                    <a:sym typeface="Wingdings" pitchFamily="2" charset="2"/>
                  </a:rPr>
                  <a:t/>
                </a:r>
                <a:br>
                  <a:rPr lang="en-US" altLang="ko-KR" dirty="0" smtClean="0">
                    <a:sym typeface="Wingdings" pitchFamily="2" charset="2"/>
                  </a:rPr>
                </a:br>
                <a:r>
                  <a:rPr lang="ko-KR" altLang="en-US" dirty="0" err="1" smtClean="0">
                    <a:sym typeface="Wingdings" pitchFamily="2" charset="2"/>
                  </a:rPr>
                  <a:t>회귀계수</a:t>
                </a:r>
                <a:r>
                  <a:rPr lang="ko-KR" altLang="en-US" dirty="0" smtClean="0">
                    <a:sym typeface="Wingdings" pitchFamily="2" charset="2"/>
                  </a:rPr>
                  <a:t> 값의 크기 감소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err="1" smtClean="0">
                    <a:sym typeface="Wingdings" pitchFamily="2" charset="2"/>
                  </a:rPr>
                  <a:t>과적합</a:t>
                </a:r>
                <a:r>
                  <a:rPr lang="ko-KR" altLang="en-US" dirty="0" smtClean="0">
                    <a:sym typeface="Wingdings" pitchFamily="2" charset="2"/>
                  </a:rPr>
                  <a:t> 개선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릿지</a:t>
                </a:r>
                <a:r>
                  <a:rPr lang="en-US" altLang="ko-KR" dirty="0" smtClean="0">
                    <a:sym typeface="Wingdings" pitchFamily="2" charset="2"/>
                  </a:rPr>
                  <a:t>(Ridge): </a:t>
                </a:r>
                <a:r>
                  <a:rPr lang="en-US" altLang="ko-KR" dirty="0" err="1" smtClean="0">
                    <a:sym typeface="Wingdings" pitchFamily="2" charset="2"/>
                  </a:rPr>
                  <a:t>L2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규제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라쏘</a:t>
                </a:r>
                <a:r>
                  <a:rPr lang="en-US" altLang="ko-KR" dirty="0" smtClean="0">
                    <a:sym typeface="Wingdings" pitchFamily="2" charset="2"/>
                  </a:rPr>
                  <a:t>(Lasso): </a:t>
                </a:r>
                <a:r>
                  <a:rPr lang="en-US" altLang="ko-KR" dirty="0" err="1" smtClean="0">
                    <a:sym typeface="Wingdings" pitchFamily="2" charset="2"/>
                  </a:rPr>
                  <a:t>L1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규제</a:t>
                </a:r>
                <a:endParaRPr lang="en-US" altLang="ko-KR" dirty="0" smtClean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1954" r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11960" y="5548590"/>
                <a:ext cx="843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548590"/>
                <a:ext cx="843949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11960" y="6021288"/>
                <a:ext cx="836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6021288"/>
                <a:ext cx="83644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08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자전거 대여 수요 예측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www.kaggle.com</a:t>
            </a:r>
            <a:r>
              <a:rPr lang="en-US" altLang="ko-KR" dirty="0" smtClean="0"/>
              <a:t>/c/bike-sharing-demand/data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강의자료실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94738"/>
            <a:ext cx="8008876" cy="407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123728" y="6328521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0520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자전거 대여 수요 예측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 err="1" smtClean="0"/>
              <a:t>datetime</a:t>
            </a:r>
            <a:r>
              <a:rPr lang="en-US" altLang="ko-KR" sz="2000" dirty="0" smtClean="0"/>
              <a:t>: hourly date + timestamp</a:t>
            </a:r>
          </a:p>
          <a:p>
            <a:r>
              <a:rPr lang="en-US" altLang="ko-KR" sz="2000" dirty="0" smtClean="0"/>
              <a:t>season: 1=</a:t>
            </a:r>
            <a:r>
              <a:rPr lang="ko-KR" altLang="en-US" sz="2000" dirty="0" smtClean="0"/>
              <a:t>봄</a:t>
            </a:r>
            <a:r>
              <a:rPr lang="en-US" altLang="ko-KR" sz="2000" dirty="0" smtClean="0"/>
              <a:t>, 2=</a:t>
            </a:r>
            <a:r>
              <a:rPr lang="ko-KR" altLang="en-US" sz="2000" dirty="0" smtClean="0"/>
              <a:t>여름</a:t>
            </a:r>
            <a:r>
              <a:rPr lang="en-US" altLang="ko-KR" sz="2000" dirty="0" smtClean="0"/>
              <a:t>, 3=</a:t>
            </a:r>
            <a:r>
              <a:rPr lang="ko-KR" altLang="en-US" sz="2000" dirty="0" smtClean="0"/>
              <a:t>가을</a:t>
            </a:r>
            <a:r>
              <a:rPr lang="en-US" altLang="ko-KR" sz="2000" dirty="0" smtClean="0"/>
              <a:t>, 4=</a:t>
            </a:r>
            <a:r>
              <a:rPr lang="ko-KR" altLang="en-US" sz="2000" dirty="0" smtClean="0"/>
              <a:t>겨울</a:t>
            </a:r>
            <a:endParaRPr lang="en-US" altLang="ko-KR" sz="2000" dirty="0" smtClean="0"/>
          </a:p>
          <a:p>
            <a:r>
              <a:rPr lang="en-US" altLang="ko-KR" sz="2000" dirty="0" smtClean="0"/>
              <a:t>holiday: 1=</a:t>
            </a:r>
            <a:r>
              <a:rPr lang="ko-KR" altLang="en-US" sz="2000" dirty="0" smtClean="0"/>
              <a:t>주말 제외 휴일</a:t>
            </a:r>
            <a:r>
              <a:rPr lang="en-US" altLang="ko-KR" sz="2000" dirty="0" smtClean="0"/>
              <a:t>, 0=</a:t>
            </a:r>
            <a:r>
              <a:rPr lang="ko-KR" altLang="en-US" sz="2000" dirty="0" smtClean="0"/>
              <a:t>휴일 아님</a:t>
            </a:r>
            <a:endParaRPr lang="en-US" altLang="ko-KR" sz="2000" dirty="0" smtClean="0"/>
          </a:p>
          <a:p>
            <a:r>
              <a:rPr lang="en-US" altLang="ko-KR" sz="2000" dirty="0" err="1" smtClean="0"/>
              <a:t>workingday</a:t>
            </a:r>
            <a:r>
              <a:rPr lang="en-US" altLang="ko-KR" sz="2000" dirty="0" smtClean="0"/>
              <a:t>: 1=</a:t>
            </a:r>
            <a:r>
              <a:rPr lang="ko-KR" altLang="en-US" sz="2000" dirty="0" smtClean="0"/>
              <a:t>주중</a:t>
            </a:r>
            <a:r>
              <a:rPr lang="en-US" altLang="ko-KR" sz="2000" dirty="0" smtClean="0"/>
              <a:t>, 0=</a:t>
            </a:r>
            <a:r>
              <a:rPr lang="ko-KR" altLang="en-US" sz="2000" dirty="0" smtClean="0"/>
              <a:t>주말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휴일</a:t>
            </a:r>
            <a:endParaRPr lang="en-US" altLang="ko-KR" sz="2000" dirty="0" smtClean="0"/>
          </a:p>
          <a:p>
            <a:r>
              <a:rPr lang="en-US" altLang="ko-KR" sz="2000" dirty="0" smtClean="0"/>
              <a:t>weather:</a:t>
            </a:r>
            <a:br>
              <a:rPr lang="en-US" altLang="ko-KR" sz="2000" dirty="0" smtClean="0"/>
            </a:br>
            <a:r>
              <a:rPr lang="en-US" altLang="ko-KR" sz="2000" dirty="0" smtClean="0"/>
              <a:t>1=</a:t>
            </a:r>
            <a:r>
              <a:rPr lang="ko-KR" altLang="en-US" sz="2000" dirty="0" smtClean="0"/>
              <a:t>맑음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약간 구름 낀 흐림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2=</a:t>
            </a:r>
            <a:r>
              <a:rPr lang="ko-KR" altLang="en-US" sz="2000" dirty="0" smtClean="0"/>
              <a:t>안개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안개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흐림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3=</a:t>
            </a:r>
            <a:r>
              <a:rPr lang="ko-KR" altLang="en-US" sz="2000" dirty="0" smtClean="0"/>
              <a:t>가벼운 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가벼운 비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천둥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4=</a:t>
            </a:r>
            <a:r>
              <a:rPr lang="ko-KR" altLang="en-US" sz="2000" dirty="0" smtClean="0"/>
              <a:t>심한 눈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천둥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번개</a:t>
            </a:r>
            <a:endParaRPr lang="en-US" altLang="ko-KR" sz="2000" dirty="0" smtClean="0"/>
          </a:p>
          <a:p>
            <a:r>
              <a:rPr lang="en-US" altLang="ko-KR" sz="2000" dirty="0" smtClean="0"/>
              <a:t>temp: </a:t>
            </a:r>
            <a:r>
              <a:rPr lang="ko-KR" altLang="en-US" sz="2000" dirty="0" smtClean="0"/>
              <a:t>온도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섭씨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err="1" smtClean="0"/>
              <a:t>atemp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체감 온도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섭씨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humidity: </a:t>
            </a:r>
            <a:r>
              <a:rPr lang="ko-KR" altLang="en-US" sz="2000" dirty="0" smtClean="0"/>
              <a:t>상대습도</a:t>
            </a:r>
            <a:endParaRPr lang="en-US" altLang="ko-KR" sz="2000" dirty="0" smtClean="0"/>
          </a:p>
          <a:p>
            <a:r>
              <a:rPr lang="en-US" altLang="ko-KR" sz="2000" dirty="0" err="1" smtClean="0"/>
              <a:t>windspeed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풍속</a:t>
            </a:r>
            <a:endParaRPr lang="en-US" altLang="ko-KR" sz="2000" dirty="0" smtClean="0"/>
          </a:p>
          <a:p>
            <a:r>
              <a:rPr lang="en-US" altLang="ko-KR" sz="2000" dirty="0" smtClean="0"/>
              <a:t>casual: </a:t>
            </a:r>
            <a:r>
              <a:rPr lang="ko-KR" altLang="en-US" sz="2000" dirty="0" smtClean="0"/>
              <a:t>사전에 등록되지 않은 사용자가 대여한 횟수</a:t>
            </a:r>
            <a:endParaRPr lang="en-US" altLang="ko-KR" sz="2000" dirty="0" smtClean="0"/>
          </a:p>
          <a:p>
            <a:r>
              <a:rPr lang="en-US" altLang="ko-KR" sz="2000" dirty="0" smtClean="0"/>
              <a:t>registered: </a:t>
            </a:r>
            <a:r>
              <a:rPr lang="ko-KR" altLang="en-US" sz="2000" dirty="0" smtClean="0"/>
              <a:t>사전에 등록된 사용자가 대여한 횟수</a:t>
            </a:r>
            <a:endParaRPr lang="en-US" altLang="ko-KR" sz="2000" dirty="0" smtClean="0"/>
          </a:p>
          <a:p>
            <a:r>
              <a:rPr lang="en-US" altLang="ko-KR" sz="2000" dirty="0" smtClean="0"/>
              <a:t>count: </a:t>
            </a:r>
            <a:r>
              <a:rPr lang="ko-KR" altLang="en-US" sz="2000" dirty="0" smtClean="0"/>
              <a:t>대여 횟수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750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t="51295" r="20718" b="19069"/>
          <a:stretch/>
        </p:blipFill>
        <p:spPr bwMode="auto">
          <a:xfrm>
            <a:off x="179512" y="999316"/>
            <a:ext cx="8339187" cy="300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63840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t="43369" r="61347" b="18576"/>
          <a:stretch/>
        </p:blipFill>
        <p:spPr bwMode="auto">
          <a:xfrm>
            <a:off x="107504" y="976672"/>
            <a:ext cx="3181361" cy="385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88121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전처리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datetime</a:t>
            </a:r>
            <a:r>
              <a:rPr lang="en-US" altLang="ko-KR" dirty="0" smtClean="0"/>
              <a:t> (object</a:t>
            </a:r>
            <a:r>
              <a:rPr lang="ko-KR" altLang="en-US" dirty="0" smtClean="0"/>
              <a:t>형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연도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월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일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시간으로 분리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34</a:t>
            </a:fld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t="59735" r="54610" b="28335"/>
          <a:stretch/>
        </p:blipFill>
        <p:spPr bwMode="auto">
          <a:xfrm>
            <a:off x="424425" y="1628800"/>
            <a:ext cx="4046746" cy="120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t="74433" r="7008" b="13858"/>
          <a:stretch/>
        </p:blipFill>
        <p:spPr bwMode="auto">
          <a:xfrm>
            <a:off x="0" y="2924944"/>
            <a:ext cx="9165267" cy="107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28868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35</a:t>
            </a:fld>
            <a:endParaRPr lang="en-US" altLang="ko-KR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2562" r="44742" b="19498"/>
          <a:stretch/>
        </p:blipFill>
        <p:spPr bwMode="auto">
          <a:xfrm>
            <a:off x="155598" y="994141"/>
            <a:ext cx="5333286" cy="384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28184" y="1844824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log1p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(x) = log(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1+x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4364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36</a:t>
            </a:fld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59504" r="33116" b="16279"/>
          <a:stretch/>
        </p:blipFill>
        <p:spPr bwMode="auto">
          <a:xfrm>
            <a:off x="107504" y="976672"/>
            <a:ext cx="6795161" cy="24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55007" r="34500" b="19508"/>
          <a:stretch/>
        </p:blipFill>
        <p:spPr bwMode="auto">
          <a:xfrm>
            <a:off x="201065" y="3717032"/>
            <a:ext cx="6608037" cy="258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77944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변환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값 분포 확인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왜곡되어 있지 않은지</a:t>
            </a:r>
            <a:r>
              <a:rPr lang="en-US" altLang="ko-KR" dirty="0" smtClean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46934" r="53411" b="19393"/>
          <a:stretch/>
        </p:blipFill>
        <p:spPr bwMode="auto">
          <a:xfrm>
            <a:off x="458228" y="1628800"/>
            <a:ext cx="4222206" cy="341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8897" y="5398281"/>
            <a:ext cx="399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로그 변환을 통해 정규화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7115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변환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45205" r="53319" b="19393"/>
          <a:stretch/>
        </p:blipFill>
        <p:spPr bwMode="auto">
          <a:xfrm>
            <a:off x="251519" y="1026153"/>
            <a:ext cx="4210543" cy="359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61580" r="35329" b="19210"/>
          <a:stretch/>
        </p:blipFill>
        <p:spPr bwMode="auto">
          <a:xfrm>
            <a:off x="251517" y="4798814"/>
            <a:ext cx="6514602" cy="19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85624" y="4249954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expm1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(x) =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exp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(x) - 1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2615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피처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회귀 계수 값 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39</a:t>
            </a:fld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43359" r="50644" b="19624"/>
          <a:stretch/>
        </p:blipFill>
        <p:spPr bwMode="auto">
          <a:xfrm>
            <a:off x="539552" y="1772815"/>
            <a:ext cx="4573000" cy="375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자유형 7"/>
          <p:cNvSpPr/>
          <p:nvPr/>
        </p:nvSpPr>
        <p:spPr>
          <a:xfrm>
            <a:off x="4827181" y="2734616"/>
            <a:ext cx="1360968" cy="552192"/>
          </a:xfrm>
          <a:custGeom>
            <a:avLst/>
            <a:gdLst>
              <a:gd name="connsiteX0" fmla="*/ 0 w 1360968"/>
              <a:gd name="connsiteY0" fmla="*/ 306296 h 552192"/>
              <a:gd name="connsiteX1" fmla="*/ 435935 w 1360968"/>
              <a:gd name="connsiteY1" fmla="*/ 136175 h 552192"/>
              <a:gd name="connsiteX2" fmla="*/ 1201479 w 1360968"/>
              <a:gd name="connsiteY2" fmla="*/ 359458 h 552192"/>
              <a:gd name="connsiteX3" fmla="*/ 1031359 w 1360968"/>
              <a:gd name="connsiteY3" fmla="*/ 550844 h 552192"/>
              <a:gd name="connsiteX4" fmla="*/ 744279 w 1360968"/>
              <a:gd name="connsiteY4" fmla="*/ 423254 h 552192"/>
              <a:gd name="connsiteX5" fmla="*/ 1063256 w 1360968"/>
              <a:gd name="connsiteY5" fmla="*/ 40482 h 552192"/>
              <a:gd name="connsiteX6" fmla="*/ 1360968 w 1360968"/>
              <a:gd name="connsiteY6" fmla="*/ 29849 h 55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0968" h="552192">
                <a:moveTo>
                  <a:pt x="0" y="306296"/>
                </a:moveTo>
                <a:cubicBezTo>
                  <a:pt x="117844" y="216805"/>
                  <a:pt x="235689" y="127315"/>
                  <a:pt x="435935" y="136175"/>
                </a:cubicBezTo>
                <a:cubicBezTo>
                  <a:pt x="636181" y="145035"/>
                  <a:pt x="1102242" y="290347"/>
                  <a:pt x="1201479" y="359458"/>
                </a:cubicBezTo>
                <a:cubicBezTo>
                  <a:pt x="1300716" y="428569"/>
                  <a:pt x="1107559" y="540211"/>
                  <a:pt x="1031359" y="550844"/>
                </a:cubicBezTo>
                <a:cubicBezTo>
                  <a:pt x="955159" y="561477"/>
                  <a:pt x="738963" y="508314"/>
                  <a:pt x="744279" y="423254"/>
                </a:cubicBezTo>
                <a:cubicBezTo>
                  <a:pt x="749595" y="338194"/>
                  <a:pt x="960475" y="106049"/>
                  <a:pt x="1063256" y="40482"/>
                </a:cubicBezTo>
                <a:cubicBezTo>
                  <a:pt x="1166038" y="-25086"/>
                  <a:pt x="1263503" y="2381"/>
                  <a:pt x="1360968" y="2984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88149" y="2636911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너무 크다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카테고리형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피처의 성격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5681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릿지</a:t>
            </a:r>
            <a:r>
              <a:rPr lang="en-US" altLang="ko-KR" dirty="0" smtClean="0"/>
              <a:t>(Ridge)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비용 </a:t>
                </a:r>
                <a:r>
                  <a:rPr lang="ko-KR" altLang="en-US" dirty="0" smtClean="0">
                    <a:sym typeface="Wingdings" pitchFamily="2" charset="2"/>
                  </a:rPr>
                  <a:t>함수 </a:t>
                </a:r>
                <a:r>
                  <a:rPr lang="en-US" altLang="ko-KR" dirty="0"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𝑅𝑆𝑆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𝑊</m:t>
                        </m:r>
                      </m:e>
                    </m:d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 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  <m:sSubSup>
                      <m:sSub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  <m:sub/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l="-1635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624547" y="1916832"/>
                <a:ext cx="2035685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47" y="1916832"/>
                <a:ext cx="2035685" cy="11699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58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피처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카테고리형</a:t>
            </a:r>
            <a:r>
              <a:rPr lang="ko-KR" altLang="en-US" dirty="0" smtClean="0"/>
              <a:t> 피처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원핫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인코딩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year, month, day, hour, holiday, </a:t>
            </a:r>
            <a:r>
              <a:rPr lang="en-US" altLang="ko-KR" dirty="0" err="1" smtClean="0">
                <a:sym typeface="Wingdings" pitchFamily="2" charset="2"/>
              </a:rPr>
              <a:t>workingday</a:t>
            </a:r>
            <a:r>
              <a:rPr lang="en-US" altLang="ko-KR" dirty="0" smtClean="0">
                <a:sym typeface="Wingdings" pitchFamily="2" charset="2"/>
              </a:rPr>
              <a:t>, season, 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40</a:t>
            </a:fld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38170" r="8853" b="23775"/>
          <a:stretch/>
        </p:blipFill>
        <p:spPr bwMode="auto">
          <a:xfrm>
            <a:off x="71412" y="2492896"/>
            <a:ext cx="8973879" cy="350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83083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피처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회귀 계수 값 시각화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41</a:t>
            </a:fld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42437" r="50090" b="19624"/>
          <a:stretch/>
        </p:blipFill>
        <p:spPr bwMode="auto">
          <a:xfrm>
            <a:off x="449573" y="1628798"/>
            <a:ext cx="4619908" cy="384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9557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pic>
        <p:nvPicPr>
          <p:cNvPr id="28677" name="Picture 5" descr="C:\Users\AKAII\AppData\Local\Temp\_AZTMP24_\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38293" r="6226" b="22482"/>
          <a:stretch/>
        </p:blipFill>
        <p:spPr bwMode="auto">
          <a:xfrm>
            <a:off x="107503" y="1000828"/>
            <a:ext cx="7384740" cy="300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6836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캐글</a:t>
            </a:r>
            <a:r>
              <a:rPr lang="ko-KR" altLang="en-US" dirty="0" smtClean="0"/>
              <a:t> 주택 가격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고급 회귀 기법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www.kaggle.com</a:t>
            </a:r>
            <a:r>
              <a:rPr lang="en-US" altLang="ko-KR" dirty="0" smtClean="0"/>
              <a:t>/c/house-prices-advanced-regression-techniques/data</a:t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강의 게시판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29698" name="Picture 2" descr="C:\Users\AKAII\AppData\Local\Temp\_AZTMP25_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57550"/>
            <a:ext cx="6400656" cy="44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9525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pic>
        <p:nvPicPr>
          <p:cNvPr id="30722" name="Picture 2" descr="C:\Users\AKAII\AppData\Local\Temp\_AZTMP26_\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t="47907" r="5473" b="22016"/>
          <a:stretch/>
        </p:blipFill>
        <p:spPr bwMode="auto">
          <a:xfrm>
            <a:off x="251520" y="1196752"/>
            <a:ext cx="7467981" cy="230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8246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pic>
        <p:nvPicPr>
          <p:cNvPr id="30723" name="Picture 3" descr="C:\Users\AKAII\AppData\Local\Temp\_AZTMP27_\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t="28527" r="33694" b="7442"/>
          <a:stretch/>
        </p:blipFill>
        <p:spPr bwMode="auto">
          <a:xfrm>
            <a:off x="323528" y="1124744"/>
            <a:ext cx="4768590" cy="49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17866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pic>
        <p:nvPicPr>
          <p:cNvPr id="31746" name="Picture 2" descr="C:\Users\AKAII\AppData\Local\Temp\_AZTMP28_\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t="34263" r="42121" b="23256"/>
          <a:stretch/>
        </p:blipFill>
        <p:spPr bwMode="auto">
          <a:xfrm>
            <a:off x="179512" y="976670"/>
            <a:ext cx="3993435" cy="325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AKAII\AppData\Local\Temp\_AZTMP29_\1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t="33490" r="41996" b="23410"/>
          <a:stretch/>
        </p:blipFill>
        <p:spPr bwMode="auto">
          <a:xfrm>
            <a:off x="4860031" y="976672"/>
            <a:ext cx="3981489" cy="33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63409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32770" name="Picture 2" descr="C:\Users\AKAII\AppData\Local\Temp\_AZTMP30_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1" t="33702" r="14048" b="23020"/>
          <a:stretch/>
        </p:blipFill>
        <p:spPr bwMode="auto">
          <a:xfrm>
            <a:off x="179509" y="976668"/>
            <a:ext cx="6659454" cy="331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KAII\AppData\Local\Temp\_AZTMP31_\1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t="56434" r="33569" b="22946"/>
          <a:stretch/>
        </p:blipFill>
        <p:spPr bwMode="auto">
          <a:xfrm>
            <a:off x="179509" y="4661046"/>
            <a:ext cx="4804238" cy="158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6072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pic>
        <p:nvPicPr>
          <p:cNvPr id="33795" name="Picture 3" descr="C:\Users\AKAII\AppData\Local\Temp\_AZTMP32_\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22791" r="18601" b="5736"/>
          <a:stretch/>
        </p:blipFill>
        <p:spPr bwMode="auto">
          <a:xfrm>
            <a:off x="107499" y="764704"/>
            <a:ext cx="6231583" cy="60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184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  <p:pic>
        <p:nvPicPr>
          <p:cNvPr id="34818" name="Picture 2" descr="C:\Users\AKAII\AppData\Local\Temp\_AZTMP33_\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t="29923" r="6042" b="5581"/>
          <a:stretch/>
        </p:blipFill>
        <p:spPr bwMode="auto">
          <a:xfrm>
            <a:off x="179502" y="976663"/>
            <a:ext cx="7382653" cy="550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25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릿지</a:t>
            </a:r>
            <a:r>
              <a:rPr lang="en-US" altLang="ko-KR" dirty="0" smtClean="0"/>
              <a:t>(Ridge)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보스턴 주택 가격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3179" r="26197" b="31271"/>
          <a:stretch/>
        </p:blipFill>
        <p:spPr bwMode="auto">
          <a:xfrm>
            <a:off x="482426" y="1556792"/>
            <a:ext cx="7578773" cy="46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81606" r="35727" b="12104"/>
          <a:stretch/>
        </p:blipFill>
        <p:spPr bwMode="auto">
          <a:xfrm>
            <a:off x="4085032" y="6229738"/>
            <a:ext cx="5083606" cy="66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35881" y="589023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지난 시간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L07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p.45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 결과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698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pic>
        <p:nvPicPr>
          <p:cNvPr id="35842" name="Picture 2" descr="C:\Users\AKAII\AppData\Local\Temp\_AZTMP34_\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42480" r="5065" b="20310"/>
          <a:stretch/>
        </p:blipFill>
        <p:spPr bwMode="auto">
          <a:xfrm>
            <a:off x="107504" y="1045729"/>
            <a:ext cx="7514817" cy="317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0746" y="162880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cv=5)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8931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pic>
        <p:nvPicPr>
          <p:cNvPr id="36866" name="Picture 2" descr="C:\Users\AKAII\AppData\Local\Temp\_AZTMP35_\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37210" r="13996" b="20620"/>
          <a:stretch/>
        </p:blipFill>
        <p:spPr bwMode="auto">
          <a:xfrm>
            <a:off x="179507" y="976663"/>
            <a:ext cx="6641630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5789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pic>
        <p:nvPicPr>
          <p:cNvPr id="37890" name="Picture 2" descr="C:\Users\AKAII\AppData\Local\Temp\_AZTMP36_\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29923" r="5624" b="6667"/>
          <a:stretch/>
        </p:blipFill>
        <p:spPr bwMode="auto">
          <a:xfrm>
            <a:off x="107499" y="1003249"/>
            <a:ext cx="7461914" cy="54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68488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pic>
        <p:nvPicPr>
          <p:cNvPr id="38914" name="Picture 2" descr="C:\Users\AKAII\AppData\Local\Temp\_AZTMP37_\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1" t="27597" r="38696" b="20155"/>
          <a:stretch/>
        </p:blipFill>
        <p:spPr bwMode="auto">
          <a:xfrm>
            <a:off x="107501" y="976662"/>
            <a:ext cx="4313130" cy="44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2628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pic>
        <p:nvPicPr>
          <p:cNvPr id="39938" name="Picture 2" descr="C:\Users\AKAII\AppData\Local\Temp\_AZTMP38_\2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44806" r="19020" b="20310"/>
          <a:stretch/>
        </p:blipFill>
        <p:spPr bwMode="auto">
          <a:xfrm>
            <a:off x="179508" y="1052731"/>
            <a:ext cx="6191857" cy="29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8127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pic>
        <p:nvPicPr>
          <p:cNvPr id="40962" name="Picture 2" descr="C:\Users\AKAII\AppData\Local\Temp\_AZTMP39_\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39845" r="40929" b="20465"/>
          <a:stretch/>
        </p:blipFill>
        <p:spPr bwMode="auto">
          <a:xfrm>
            <a:off x="252279" y="1052727"/>
            <a:ext cx="4141147" cy="33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KAII\AppData\Local\Temp\_AZTMP40_\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53644" r="46651" b="20309"/>
          <a:stretch/>
        </p:blipFill>
        <p:spPr bwMode="auto">
          <a:xfrm>
            <a:off x="4788024" y="4077072"/>
            <a:ext cx="3598651" cy="22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2890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pic>
        <p:nvPicPr>
          <p:cNvPr id="41987" name="Picture 3" descr="C:\Users\AKAII\AppData\Local\Temp\_AZTMP41_\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1" t="48062" r="19299" b="20000"/>
          <a:stretch/>
        </p:blipFill>
        <p:spPr bwMode="auto">
          <a:xfrm>
            <a:off x="107502" y="976662"/>
            <a:ext cx="6138859" cy="27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68495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및 평가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  <p:pic>
        <p:nvPicPr>
          <p:cNvPr id="41988" name="Picture 4" descr="C:\Users\AKAII\AppData\Local\Temp\_AZTMP42_\2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28527" r="5762" b="7287"/>
          <a:stretch/>
        </p:blipFill>
        <p:spPr bwMode="auto">
          <a:xfrm>
            <a:off x="107497" y="976668"/>
            <a:ext cx="7448830" cy="54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4282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트리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  <p:pic>
        <p:nvPicPr>
          <p:cNvPr id="43010" name="Picture 2" descr="C:\Users\AKAII\AppData\Local\Temp\_AZTMP43_\2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t="36589" r="5344" b="19845"/>
          <a:stretch/>
        </p:blipFill>
        <p:spPr bwMode="auto">
          <a:xfrm>
            <a:off x="107497" y="1015406"/>
            <a:ext cx="7448830" cy="371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KAII\AppData\Local\Temp\_AZTMP44_\2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57054" r="30795" b="20000"/>
          <a:stretch/>
        </p:blipFill>
        <p:spPr bwMode="auto">
          <a:xfrm>
            <a:off x="107497" y="4725144"/>
            <a:ext cx="6403473" cy="195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14589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결과 혼합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  <p:pic>
        <p:nvPicPr>
          <p:cNvPr id="44035" name="Picture 3" descr="C:\Users\AKAII\AppData\Local\Temp\_AZTMP45_\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27597" r="52910" b="20155"/>
          <a:stretch/>
        </p:blipFill>
        <p:spPr bwMode="auto">
          <a:xfrm>
            <a:off x="251519" y="976662"/>
            <a:ext cx="3836810" cy="44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7721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릿지</a:t>
            </a:r>
            <a:r>
              <a:rPr lang="en-US" altLang="ko-KR" dirty="0" smtClean="0"/>
              <a:t>(Ridge)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/>
                  <a:t>값에 따른 결과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68153" r="25366" b="9360"/>
          <a:stretch/>
        </p:blipFill>
        <p:spPr bwMode="auto">
          <a:xfrm>
            <a:off x="611560" y="1628800"/>
            <a:ext cx="7777689" cy="228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2339752" y="3748931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10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결과 혼합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  <p:pic>
        <p:nvPicPr>
          <p:cNvPr id="45058" name="Picture 2" descr="C:\Users\AKAII\AppData\Local\Temp\_AZTMP46_\3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40775" r="28117" b="20310"/>
          <a:stretch/>
        </p:blipFill>
        <p:spPr bwMode="auto">
          <a:xfrm>
            <a:off x="107495" y="1035146"/>
            <a:ext cx="6694695" cy="33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4264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스태킹</a:t>
            </a:r>
            <a:r>
              <a:rPr lang="ko-KR" altLang="en-US" dirty="0" smtClean="0"/>
              <a:t> 앙상블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p:pic>
        <p:nvPicPr>
          <p:cNvPr id="46082" name="Picture 2" descr="C:\Users\AKAII\AppData\Local\Temp\_AZTMP47_\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t="24496" r="19854" b="8062"/>
          <a:stretch/>
        </p:blipFill>
        <p:spPr bwMode="auto">
          <a:xfrm>
            <a:off x="179503" y="991149"/>
            <a:ext cx="7607464" cy="575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KAII\AppData\Local\Temp\_AZTMP48_\3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t="89147" r="72929" b="8217"/>
          <a:stretch/>
        </p:blipFill>
        <p:spPr bwMode="auto">
          <a:xfrm>
            <a:off x="7112360" y="6559479"/>
            <a:ext cx="1574440" cy="2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8699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릿지</a:t>
            </a:r>
            <a:r>
              <a:rPr lang="en-US" altLang="ko-KR" dirty="0" smtClean="0"/>
              <a:t>(Ridge)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25831" r="48285" b="42247"/>
          <a:stretch/>
        </p:blipFill>
        <p:spPr bwMode="auto">
          <a:xfrm>
            <a:off x="35496" y="908720"/>
            <a:ext cx="4860405" cy="323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58025" r="5716" b="6707"/>
          <a:stretch/>
        </p:blipFill>
        <p:spPr bwMode="auto">
          <a:xfrm>
            <a:off x="1090823" y="4005064"/>
            <a:ext cx="805317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102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릿지</a:t>
            </a:r>
            <a:r>
              <a:rPr lang="en-US" altLang="ko-KR" dirty="0" smtClean="0"/>
              <a:t>(Ridge)</a:t>
            </a:r>
            <a:r>
              <a:rPr lang="ko-KR" altLang="en-US" dirty="0" smtClean="0"/>
              <a:t> 회귀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33557" r="46861" b="19393"/>
          <a:stretch/>
        </p:blipFill>
        <p:spPr bwMode="auto">
          <a:xfrm>
            <a:off x="395534" y="1052731"/>
            <a:ext cx="5017483" cy="477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685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26524" r="10051" b="28617"/>
          <a:stretch/>
        </p:blipFill>
        <p:spPr bwMode="auto">
          <a:xfrm>
            <a:off x="34866" y="1844048"/>
            <a:ext cx="9100790" cy="426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라쏘</a:t>
            </a:r>
            <a:r>
              <a:rPr lang="en-US" altLang="ko-KR" smtClean="0"/>
              <a:t>(Lasso) </a:t>
            </a:r>
            <a:r>
              <a:rPr lang="ko-KR" altLang="en-US" smtClean="0"/>
              <a:t>회귀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텍스트 개체 틀 7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비용 함수 </a:t>
                </a:r>
                <a:r>
                  <a:rPr lang="en-US" altLang="ko-KR" dirty="0"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𝑅𝑆𝑆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𝑊</m:t>
                        </m:r>
                      </m:e>
                    </m:d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 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텍스트 개체 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3"/>
                <a:stretch>
                  <a:fillRect l="-1635" t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24FAB7-7109-4C91-8EFE-3B8AD553EC2C}" type="slidenum">
              <a:rPr lang="en-US" altLang="ko-KR" smtClean="0"/>
              <a:pPr/>
              <a:t>9</a:t>
            </a:fld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07452" y="857250"/>
                <a:ext cx="185345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452" y="857250"/>
                <a:ext cx="1853456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 flipH="1">
            <a:off x="1710523" y="5301208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06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업2">
      <a:majorFont>
        <a:latin typeface="MyriadRegular"/>
        <a:ea typeface="산돌고딕 M"/>
        <a:cs typeface=""/>
      </a:majorFont>
      <a:minorFont>
        <a:latin typeface="MyriadRegular"/>
        <a:ea typeface="산돌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13967</TotalTime>
  <Words>839</Words>
  <Application>Microsoft Office PowerPoint</Application>
  <PresentationFormat>화면 슬라이드 쇼(4:3)</PresentationFormat>
  <Paragraphs>323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기본 디자인</vt:lpstr>
      <vt:lpstr>PowerPoint 프레젠테이션</vt:lpstr>
      <vt:lpstr>규제 선형 모델</vt:lpstr>
      <vt:lpstr>규제 선형 모델</vt:lpstr>
      <vt:lpstr>릿지(Ridge) 회귀</vt:lpstr>
      <vt:lpstr>릿지(Ridge) 회귀</vt:lpstr>
      <vt:lpstr>릿지(Ridge) 회귀</vt:lpstr>
      <vt:lpstr>릿지(Ridge) 회귀</vt:lpstr>
      <vt:lpstr>릿지(Ridge) 회귀</vt:lpstr>
      <vt:lpstr>라쏘(Lasso) 회귀</vt:lpstr>
      <vt:lpstr>라쏘(Lasso) 회귀</vt:lpstr>
      <vt:lpstr>엘라스틱넷(Elastic Net) 회귀</vt:lpstr>
      <vt:lpstr>엘라스틱넷(Elastic Net) 회귀</vt:lpstr>
      <vt:lpstr>선형 회귀 모델을 위한 데이터 변환</vt:lpstr>
      <vt:lpstr>선형 회귀 모델을 위한 데이터 변환</vt:lpstr>
      <vt:lpstr>선형 회귀 모델을 위한 데이터 변환</vt:lpstr>
      <vt:lpstr>선형 회귀 모델을 위한 데이터 변환</vt:lpstr>
      <vt:lpstr>로지스틱(Logistic) 회귀</vt:lpstr>
      <vt:lpstr>로지스틱(Logistic) 회귀</vt:lpstr>
      <vt:lpstr>로지스틱(Logistic) 회귀</vt:lpstr>
      <vt:lpstr>회귀 트리</vt:lpstr>
      <vt:lpstr>회귀 트리</vt:lpstr>
      <vt:lpstr>회귀 트리</vt:lpstr>
      <vt:lpstr>회귀 트리</vt:lpstr>
      <vt:lpstr>회귀 트리</vt:lpstr>
      <vt:lpstr>회귀 트리</vt:lpstr>
      <vt:lpstr>회귀 트리</vt:lpstr>
      <vt:lpstr>회귀 트리</vt:lpstr>
      <vt:lpstr>회귀 트리</vt:lpstr>
      <vt:lpstr>회귀 트리</vt:lpstr>
      <vt:lpstr>자전거 대여 수요 예측</vt:lpstr>
      <vt:lpstr>자전거 대여 수요 예측</vt:lpstr>
      <vt:lpstr>데이터 전처리</vt:lpstr>
      <vt:lpstr>데이터 전처리</vt:lpstr>
      <vt:lpstr>데이터 전처리</vt:lpstr>
      <vt:lpstr>데이터 전처리</vt:lpstr>
      <vt:lpstr>로그 변환</vt:lpstr>
      <vt:lpstr>로그 변환</vt:lpstr>
      <vt:lpstr>로그 변환</vt:lpstr>
      <vt:lpstr>피처 인코딩</vt:lpstr>
      <vt:lpstr>피처 인코딩</vt:lpstr>
      <vt:lpstr>피처 인코딩</vt:lpstr>
      <vt:lpstr>회귀 트리</vt:lpstr>
      <vt:lpstr>캐글 주택 가격: 고급 회귀 기법</vt:lpstr>
      <vt:lpstr>데이터 전처리</vt:lpstr>
      <vt:lpstr>데이터 전처리</vt:lpstr>
      <vt:lpstr>데이터 전처리</vt:lpstr>
      <vt:lpstr>데이터 전처리</vt:lpstr>
      <vt:lpstr>학습 및 평가</vt:lpstr>
      <vt:lpstr>학습 및 평가</vt:lpstr>
      <vt:lpstr>학습 및 평가</vt:lpstr>
      <vt:lpstr>학습 및 평가</vt:lpstr>
      <vt:lpstr>학습 및 평가</vt:lpstr>
      <vt:lpstr>학습 및 평가</vt:lpstr>
      <vt:lpstr>학습 및 평가</vt:lpstr>
      <vt:lpstr>학습 및 평가</vt:lpstr>
      <vt:lpstr>학습 및 평가</vt:lpstr>
      <vt:lpstr>학습 및 평가</vt:lpstr>
      <vt:lpstr>회귀 트리</vt:lpstr>
      <vt:lpstr>예측 결과 혼합</vt:lpstr>
      <vt:lpstr>예측 결과 혼합</vt:lpstr>
      <vt:lpstr>스태킹 앙상블</vt:lpstr>
    </vt:vector>
  </TitlesOfParts>
  <Company>(주)파워피티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김애진</dc:creator>
  <cp:lastModifiedBy>AKAII</cp:lastModifiedBy>
  <cp:revision>931</cp:revision>
  <dcterms:created xsi:type="dcterms:W3CDTF">2009-01-31T03:27:27Z</dcterms:created>
  <dcterms:modified xsi:type="dcterms:W3CDTF">2020-10-18T21:41:19Z</dcterms:modified>
</cp:coreProperties>
</file>